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
  </p:notesMasterIdLst>
  <p:handoutMasterIdLst>
    <p:handoutMasterId r:id="rId16"/>
  </p:handoutMasterIdLst>
  <p:sldIdLst>
    <p:sldId id="257" r:id="rId5"/>
    <p:sldId id="268" r:id="rId6"/>
    <p:sldId id="267" r:id="rId7"/>
    <p:sldId id="269" r:id="rId8"/>
    <p:sldId id="270" r:id="rId9"/>
    <p:sldId id="272" r:id="rId10"/>
    <p:sldId id="259" r:id="rId11"/>
    <p:sldId id="261" r:id="rId12"/>
    <p:sldId id="262" r:id="rId13"/>
    <p:sldId id="263" r:id="rId14"/>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B5F1"/>
    <a:srgbClr val="FFFFCC"/>
    <a:srgbClr val="839721"/>
    <a:srgbClr val="E2E082"/>
    <a:srgbClr val="394404"/>
    <a:srgbClr val="5F6F0F"/>
    <a:srgbClr val="718412"/>
    <a:srgbClr val="65741A"/>
    <a:srgbClr val="70811D"/>
    <a:srgbClr val="7B8D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varScale="1">
        <p:scale>
          <a:sx n="60" d="100"/>
          <a:sy n="60" d="100"/>
        </p:scale>
        <p:origin x="840" y="48"/>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fr-FR"/>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Langages de programmation</c:v>
                </c:pt>
              </c:strCache>
            </c:strRef>
          </c:tx>
          <c:dPt>
            <c:idx val="0"/>
            <c:bubble3D val="0"/>
            <c:spPr>
              <a:gradFill rotWithShape="1">
                <a:gsLst>
                  <a:gs pos="0">
                    <a:schemeClr val="accent1">
                      <a:shade val="15000"/>
                      <a:satMod val="180000"/>
                    </a:schemeClr>
                  </a:gs>
                  <a:gs pos="50000">
                    <a:schemeClr val="accent1">
                      <a:shade val="45000"/>
                      <a:satMod val="170000"/>
                    </a:schemeClr>
                  </a:gs>
                  <a:gs pos="70000">
                    <a:schemeClr val="accent1">
                      <a:tint val="99000"/>
                      <a:shade val="65000"/>
                      <a:satMod val="155000"/>
                    </a:schemeClr>
                  </a:gs>
                  <a:gs pos="100000">
                    <a:schemeClr val="accent1">
                      <a:tint val="100000"/>
                      <a:shade val="100000"/>
                      <a:satMod val="155000"/>
                    </a:schemeClr>
                  </a:gs>
                </a:gsLst>
                <a:lin ang="16200000" scaled="0"/>
              </a:gradFill>
              <a:ln>
                <a:noFill/>
              </a:ln>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a:bevelT w="29210" h="12700"/>
                <a:contourClr>
                  <a:scrgbClr r="0" g="0" b="0">
                    <a:satMod val="300000"/>
                  </a:scrgbClr>
                </a:contourClr>
              </a:sp3d>
            </c:spPr>
            <c:extLst>
              <c:ext xmlns:c16="http://schemas.microsoft.com/office/drawing/2014/chart" uri="{C3380CC4-5D6E-409C-BE32-E72D297353CC}">
                <c16:uniqueId val="{00000002-C477-468A-ACA3-8B9483B67B29}"/>
              </c:ext>
            </c:extLst>
          </c:dPt>
          <c:dPt>
            <c:idx val="1"/>
            <c:bubble3D val="0"/>
            <c:spPr>
              <a:gradFill rotWithShape="1">
                <a:gsLst>
                  <a:gs pos="0">
                    <a:schemeClr val="accent2">
                      <a:shade val="15000"/>
                      <a:satMod val="180000"/>
                    </a:schemeClr>
                  </a:gs>
                  <a:gs pos="50000">
                    <a:schemeClr val="accent2">
                      <a:shade val="45000"/>
                      <a:satMod val="170000"/>
                    </a:schemeClr>
                  </a:gs>
                  <a:gs pos="70000">
                    <a:schemeClr val="accent2">
                      <a:tint val="99000"/>
                      <a:shade val="65000"/>
                      <a:satMod val="155000"/>
                    </a:schemeClr>
                  </a:gs>
                  <a:gs pos="100000">
                    <a:schemeClr val="accent2">
                      <a:tint val="100000"/>
                      <a:shade val="100000"/>
                      <a:satMod val="155000"/>
                    </a:schemeClr>
                  </a:gs>
                </a:gsLst>
                <a:lin ang="16200000" scaled="0"/>
              </a:gradFill>
              <a:ln>
                <a:noFill/>
              </a:ln>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a:bevelT w="29210" h="12700"/>
                <a:contourClr>
                  <a:scrgbClr r="0" g="0" b="0">
                    <a:satMod val="300000"/>
                  </a:scrgbClr>
                </a:contourClr>
              </a:sp3d>
            </c:spPr>
            <c:extLst>
              <c:ext xmlns:c16="http://schemas.microsoft.com/office/drawing/2014/chart" uri="{C3380CC4-5D6E-409C-BE32-E72D297353CC}">
                <c16:uniqueId val="{00000004-C477-468A-ACA3-8B9483B67B29}"/>
              </c:ext>
            </c:extLst>
          </c:dPt>
          <c:dPt>
            <c:idx val="2"/>
            <c:bubble3D val="0"/>
            <c:spPr>
              <a:gradFill rotWithShape="1">
                <a:gsLst>
                  <a:gs pos="0">
                    <a:schemeClr val="accent3">
                      <a:shade val="15000"/>
                      <a:satMod val="180000"/>
                    </a:schemeClr>
                  </a:gs>
                  <a:gs pos="50000">
                    <a:schemeClr val="accent3">
                      <a:shade val="45000"/>
                      <a:satMod val="170000"/>
                    </a:schemeClr>
                  </a:gs>
                  <a:gs pos="70000">
                    <a:schemeClr val="accent3">
                      <a:tint val="99000"/>
                      <a:shade val="65000"/>
                      <a:satMod val="155000"/>
                    </a:schemeClr>
                  </a:gs>
                  <a:gs pos="100000">
                    <a:schemeClr val="accent3">
                      <a:tint val="100000"/>
                      <a:shade val="100000"/>
                      <a:satMod val="155000"/>
                    </a:schemeClr>
                  </a:gs>
                </a:gsLst>
                <a:lin ang="16200000" scaled="0"/>
              </a:gradFill>
              <a:ln>
                <a:noFill/>
              </a:ln>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a:bevelT w="29210" h="12700"/>
                <a:contourClr>
                  <a:scrgbClr r="0" g="0" b="0">
                    <a:satMod val="300000"/>
                  </a:scrgbClr>
                </a:contourClr>
              </a:sp3d>
            </c:spPr>
            <c:extLst>
              <c:ext xmlns:c16="http://schemas.microsoft.com/office/drawing/2014/chart" uri="{C3380CC4-5D6E-409C-BE32-E72D297353CC}">
                <c16:uniqueId val="{00000003-C477-468A-ACA3-8B9483B67B29}"/>
              </c:ext>
            </c:extLst>
          </c:dPt>
          <c:dPt>
            <c:idx val="3"/>
            <c:bubble3D val="0"/>
            <c:spPr>
              <a:gradFill rotWithShape="1">
                <a:gsLst>
                  <a:gs pos="0">
                    <a:schemeClr val="accent4">
                      <a:shade val="15000"/>
                      <a:satMod val="180000"/>
                    </a:schemeClr>
                  </a:gs>
                  <a:gs pos="50000">
                    <a:schemeClr val="accent4">
                      <a:shade val="45000"/>
                      <a:satMod val="170000"/>
                    </a:schemeClr>
                  </a:gs>
                  <a:gs pos="70000">
                    <a:schemeClr val="accent4">
                      <a:tint val="99000"/>
                      <a:shade val="65000"/>
                      <a:satMod val="155000"/>
                    </a:schemeClr>
                  </a:gs>
                  <a:gs pos="100000">
                    <a:schemeClr val="accent4">
                      <a:tint val="100000"/>
                      <a:shade val="100000"/>
                      <a:satMod val="155000"/>
                    </a:schemeClr>
                  </a:gs>
                </a:gsLst>
                <a:lin ang="16200000" scaled="0"/>
              </a:gradFill>
              <a:ln>
                <a:noFill/>
              </a:ln>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a:bevelT w="29210" h="12700"/>
                <a:contourClr>
                  <a:scrgbClr r="0" g="0" b="0">
                    <a:satMod val="300000"/>
                  </a:scrgbClr>
                </a:contourClr>
              </a:sp3d>
            </c:spPr>
            <c:extLst>
              <c:ext xmlns:c16="http://schemas.microsoft.com/office/drawing/2014/chart" uri="{C3380CC4-5D6E-409C-BE32-E72D297353CC}">
                <c16:uniqueId val="{00000005-C477-468A-ACA3-8B9483B67B29}"/>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fr-FR"/>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C</c:v>
                </c:pt>
                <c:pt idx="1">
                  <c:v>Python</c:v>
                </c:pt>
                <c:pt idx="2">
                  <c:v>Java</c:v>
                </c:pt>
                <c:pt idx="3">
                  <c:v>Unix</c:v>
                </c:pt>
              </c:strCache>
            </c:strRef>
          </c:cat>
          <c:val>
            <c:numRef>
              <c:f>Sheet1!$B$2:$B$5</c:f>
              <c:numCache>
                <c:formatCode>General</c:formatCode>
                <c:ptCount val="4"/>
                <c:pt idx="0">
                  <c:v>7</c:v>
                </c:pt>
                <c:pt idx="1">
                  <c:v>3</c:v>
                </c:pt>
                <c:pt idx="2">
                  <c:v>5</c:v>
                </c:pt>
                <c:pt idx="3">
                  <c:v>5</c:v>
                </c:pt>
              </c:numCache>
            </c:numRef>
          </c:val>
          <c:extLst>
            <c:ext xmlns:c16="http://schemas.microsoft.com/office/drawing/2014/chart" uri="{C3380CC4-5D6E-409C-BE32-E72D297353CC}">
              <c16:uniqueId val="{00000000-C477-468A-ACA3-8B9483B67B29}"/>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5">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9/9/2022</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media/image7.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9/9/2022</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BA5BD7-F043-4D1B-AA17-CD412FC534DE}" type="slidenum">
              <a:rPr lang="en-US" smtClean="0"/>
              <a:t>5</a:t>
            </a:fld>
            <a:endParaRPr lang="en-US"/>
          </a:p>
        </p:txBody>
      </p:sp>
    </p:spTree>
    <p:extLst>
      <p:ext uri="{BB962C8B-B14F-4D97-AF65-F5344CB8AC3E}">
        <p14:creationId xmlns:p14="http://schemas.microsoft.com/office/powerpoint/2010/main" val="4117229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BA5BD7-F043-4D1B-AA17-CD412FC534DE}" type="slidenum">
              <a:rPr lang="en-US" smtClean="0"/>
              <a:t>6</a:t>
            </a:fld>
            <a:endParaRPr lang="en-US"/>
          </a:p>
        </p:txBody>
      </p:sp>
    </p:spTree>
    <p:extLst>
      <p:ext uri="{BB962C8B-B14F-4D97-AF65-F5344CB8AC3E}">
        <p14:creationId xmlns:p14="http://schemas.microsoft.com/office/powerpoint/2010/main" val="2410342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9/9/2022</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9/9/2022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9/9/2022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9/9/2022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9/9/2022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9/9/2022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9/9/2022</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9/9/2022</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9/9/2022</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9/9/2022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9/9/2022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9/9/2022</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KAMICHE MOHAMED</a:t>
            </a:r>
          </a:p>
        </p:txBody>
      </p:sp>
      <p:sp>
        <p:nvSpPr>
          <p:cNvPr id="5" name="Subtitle 4"/>
          <p:cNvSpPr>
            <a:spLocks noGrp="1"/>
          </p:cNvSpPr>
          <p:nvPr>
            <p:ph type="subTitle" idx="1"/>
          </p:nvPr>
        </p:nvSpPr>
        <p:spPr/>
        <p:txBody>
          <a:bodyPr/>
          <a:lstStyle/>
          <a:p>
            <a:r>
              <a:rPr lang="en-US" dirty="0"/>
              <a:t>PARCOURS ET MOTIVATION</a:t>
            </a:r>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FD01E8-7DE2-A668-4FBA-204445064D11}"/>
              </a:ext>
            </a:extLst>
          </p:cNvPr>
          <p:cNvSpPr txBox="1"/>
          <p:nvPr/>
        </p:nvSpPr>
        <p:spPr>
          <a:xfrm>
            <a:off x="1053852" y="2886035"/>
            <a:ext cx="10873208" cy="830997"/>
          </a:xfrm>
          <a:prstGeom prst="rect">
            <a:avLst/>
          </a:prstGeom>
          <a:noFill/>
        </p:spPr>
        <p:txBody>
          <a:bodyPr wrap="square" rtlCol="0">
            <a:spAutoFit/>
          </a:bodyPr>
          <a:lstStyle/>
          <a:p>
            <a:pPr algn="ctr"/>
            <a:r>
              <a:rPr lang="fr-FR" sz="4800" dirty="0"/>
              <a:t>MERCI POUR VOTRE ATTENTION</a:t>
            </a:r>
          </a:p>
        </p:txBody>
      </p:sp>
    </p:spTree>
    <p:extLst>
      <p:ext uri="{BB962C8B-B14F-4D97-AF65-F5344CB8AC3E}">
        <p14:creationId xmlns:p14="http://schemas.microsoft.com/office/powerpoint/2010/main" val="14058501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197868" y="620688"/>
            <a:ext cx="10360501" cy="1223963"/>
          </a:xfrm>
        </p:spPr>
        <p:txBody>
          <a:bodyPr/>
          <a:lstStyle/>
          <a:p>
            <a:r>
              <a:rPr lang="en-US" b="1" dirty="0">
                <a:solidFill>
                  <a:schemeClr val="accent1"/>
                </a:solidFill>
              </a:rPr>
              <a:t>PARCOURS SCOLAIRE </a:t>
            </a:r>
          </a:p>
        </p:txBody>
      </p:sp>
      <p:sp>
        <p:nvSpPr>
          <p:cNvPr id="14" name="Content Placeholder 13"/>
          <p:cNvSpPr>
            <a:spLocks noGrp="1"/>
          </p:cNvSpPr>
          <p:nvPr>
            <p:ph idx="1"/>
          </p:nvPr>
        </p:nvSpPr>
        <p:spPr>
          <a:xfrm>
            <a:off x="1197868" y="2132856"/>
            <a:ext cx="10360501" cy="4462272"/>
          </a:xfrm>
        </p:spPr>
        <p:txBody>
          <a:bodyPr/>
          <a:lstStyle/>
          <a:p>
            <a:r>
              <a:rPr lang="en-US" dirty="0"/>
              <a:t>BAC SCIENTIFIQUE</a:t>
            </a:r>
          </a:p>
          <a:p>
            <a:r>
              <a:rPr lang="en-US" dirty="0"/>
              <a:t>Licence 1 Informatique à l’Université de Paul Sabatier Toulouse</a:t>
            </a:r>
          </a:p>
          <a:p>
            <a:r>
              <a:rPr lang="en-US" dirty="0"/>
              <a:t>Licence 2 Informatique à l’Université de Paul Sabatier Toulouse</a:t>
            </a:r>
          </a:p>
        </p:txBody>
      </p:sp>
      <p:pic>
        <p:nvPicPr>
          <p:cNvPr id="3" name="Picture 2" descr="Text&#10;&#10;Description automatically generated">
            <a:extLst>
              <a:ext uri="{FF2B5EF4-FFF2-40B4-BE49-F238E27FC236}">
                <a16:creationId xmlns:a16="http://schemas.microsoft.com/office/drawing/2014/main" id="{79ADA8BD-CD7C-66D9-3A2F-4F964B0BE3F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34172" y="4581128"/>
            <a:ext cx="4536504" cy="1245957"/>
          </a:xfrm>
          <a:prstGeom prst="rect">
            <a:avLst/>
          </a:prstGeom>
        </p:spPr>
      </p:pic>
    </p:spTree>
    <p:extLst>
      <p:ext uri="{BB962C8B-B14F-4D97-AF65-F5344CB8AC3E}">
        <p14:creationId xmlns:p14="http://schemas.microsoft.com/office/powerpoint/2010/main" val="35291143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218883" y="548853"/>
            <a:ext cx="10360501" cy="1223963"/>
          </a:xfrm>
        </p:spPr>
        <p:txBody>
          <a:bodyPr/>
          <a:lstStyle/>
          <a:p>
            <a:pPr algn="ctr"/>
            <a:r>
              <a:rPr lang="en-US" b="1" dirty="0">
                <a:solidFill>
                  <a:schemeClr val="accent1"/>
                </a:solidFill>
              </a:rPr>
              <a:t>Compétences Techniques eu durant la formation à l’Université </a:t>
            </a:r>
          </a:p>
        </p:txBody>
      </p:sp>
      <p:graphicFrame>
        <p:nvGraphicFramePr>
          <p:cNvPr id="8" name="Chart 7">
            <a:extLst>
              <a:ext uri="{FF2B5EF4-FFF2-40B4-BE49-F238E27FC236}">
                <a16:creationId xmlns:a16="http://schemas.microsoft.com/office/drawing/2014/main" id="{D49CBE78-6C8F-7AC7-C942-314D4A8F5F33}"/>
              </a:ext>
            </a:extLst>
          </p:cNvPr>
          <p:cNvGraphicFramePr/>
          <p:nvPr>
            <p:extLst>
              <p:ext uri="{D42A27DB-BD31-4B8C-83A1-F6EECF244321}">
                <p14:modId xmlns:p14="http://schemas.microsoft.com/office/powerpoint/2010/main" val="3179540529"/>
              </p:ext>
            </p:extLst>
          </p:nvPr>
        </p:nvGraphicFramePr>
        <p:xfrm>
          <a:off x="5806380" y="2276872"/>
          <a:ext cx="6264695" cy="3744416"/>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75DA03FF-34D3-2CA1-6A08-E4BB8FA14932}"/>
              </a:ext>
            </a:extLst>
          </p:cNvPr>
          <p:cNvSpPr txBox="1"/>
          <p:nvPr/>
        </p:nvSpPr>
        <p:spPr>
          <a:xfrm>
            <a:off x="1197868" y="3068960"/>
            <a:ext cx="5040560" cy="1938992"/>
          </a:xfrm>
          <a:prstGeom prst="rect">
            <a:avLst/>
          </a:prstGeom>
          <a:noFill/>
        </p:spPr>
        <p:txBody>
          <a:bodyPr wrap="square" rtlCol="0">
            <a:spAutoFit/>
          </a:bodyPr>
          <a:lstStyle/>
          <a:p>
            <a:r>
              <a:rPr lang="fr-FR" sz="2000" dirty="0"/>
              <a:t>Les cours en programmation m’ont permet de découvrir la richesse et la puissance d’un langage informatique.</a:t>
            </a:r>
          </a:p>
          <a:p>
            <a:r>
              <a:rPr lang="fr-FR" sz="2000" dirty="0"/>
              <a:t>En travaillant sur des sujet de travaux pratiques j’ai pu mettre en œuvre mes connaissances théorique.</a:t>
            </a:r>
          </a:p>
        </p:txBody>
      </p:sp>
      <p:sp>
        <p:nvSpPr>
          <p:cNvPr id="2" name="Rectangle 1">
            <a:extLst>
              <a:ext uri="{FF2B5EF4-FFF2-40B4-BE49-F238E27FC236}">
                <a16:creationId xmlns:a16="http://schemas.microsoft.com/office/drawing/2014/main" id="{E271326D-471D-FA62-54F5-EDA1B1F0D443}"/>
              </a:ext>
            </a:extLst>
          </p:cNvPr>
          <p:cNvSpPr/>
          <p:nvPr/>
        </p:nvSpPr>
        <p:spPr>
          <a:xfrm>
            <a:off x="6670476" y="2060848"/>
            <a:ext cx="4536504" cy="410445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800"/>
          </a:p>
        </p:txBody>
      </p:sp>
    </p:spTree>
    <p:extLst>
      <p:ext uri="{BB962C8B-B14F-4D97-AF65-F5344CB8AC3E}">
        <p14:creationId xmlns:p14="http://schemas.microsoft.com/office/powerpoint/2010/main" val="14848117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116632"/>
            <a:ext cx="10360501" cy="1223963"/>
          </a:xfrm>
        </p:spPr>
        <p:txBody>
          <a:bodyPr/>
          <a:lstStyle/>
          <a:p>
            <a:pPr algn="ctr"/>
            <a:r>
              <a:rPr lang="en-US" b="1" dirty="0">
                <a:solidFill>
                  <a:schemeClr val="accent1"/>
                </a:solidFill>
              </a:rPr>
              <a:t>Compétences Techniques eu durant des cours en ligne sur la plateforme OpenClassrooms </a:t>
            </a:r>
          </a:p>
        </p:txBody>
      </p:sp>
      <p:graphicFrame>
        <p:nvGraphicFramePr>
          <p:cNvPr id="10" name="Table 10">
            <a:extLst>
              <a:ext uri="{FF2B5EF4-FFF2-40B4-BE49-F238E27FC236}">
                <a16:creationId xmlns:a16="http://schemas.microsoft.com/office/drawing/2014/main" id="{51855DFC-A358-8821-C9AF-7758F66E959F}"/>
              </a:ext>
            </a:extLst>
          </p:cNvPr>
          <p:cNvGraphicFramePr>
            <a:graphicFrameLocks noGrp="1"/>
          </p:cNvGraphicFramePr>
          <p:nvPr>
            <p:extLst>
              <p:ext uri="{D42A27DB-BD31-4B8C-83A1-F6EECF244321}">
                <p14:modId xmlns:p14="http://schemas.microsoft.com/office/powerpoint/2010/main" val="2614195954"/>
              </p:ext>
            </p:extLst>
          </p:nvPr>
        </p:nvGraphicFramePr>
        <p:xfrm>
          <a:off x="1485900" y="1700808"/>
          <a:ext cx="10081119" cy="4824536"/>
        </p:xfrm>
        <a:graphic>
          <a:graphicData uri="http://schemas.openxmlformats.org/drawingml/2006/table">
            <a:tbl>
              <a:tblPr firstRow="1" bandRow="1">
                <a:tableStyleId>{5C22544A-7EE6-4342-B048-85BDC9FD1C3A}</a:tableStyleId>
              </a:tblPr>
              <a:tblGrid>
                <a:gridCol w="3360373">
                  <a:extLst>
                    <a:ext uri="{9D8B030D-6E8A-4147-A177-3AD203B41FA5}">
                      <a16:colId xmlns:a16="http://schemas.microsoft.com/office/drawing/2014/main" val="2456481287"/>
                    </a:ext>
                  </a:extLst>
                </a:gridCol>
                <a:gridCol w="3360373">
                  <a:extLst>
                    <a:ext uri="{9D8B030D-6E8A-4147-A177-3AD203B41FA5}">
                      <a16:colId xmlns:a16="http://schemas.microsoft.com/office/drawing/2014/main" val="1195879209"/>
                    </a:ext>
                  </a:extLst>
                </a:gridCol>
                <a:gridCol w="3360373">
                  <a:extLst>
                    <a:ext uri="{9D8B030D-6E8A-4147-A177-3AD203B41FA5}">
                      <a16:colId xmlns:a16="http://schemas.microsoft.com/office/drawing/2014/main" val="908659436"/>
                    </a:ext>
                  </a:extLst>
                </a:gridCol>
              </a:tblGrid>
              <a:tr h="1254379">
                <a:tc>
                  <a:txBody>
                    <a:bodyPr/>
                    <a:lstStyle/>
                    <a:p>
                      <a:pPr algn="ctr"/>
                      <a:r>
                        <a:rPr lang="fr-FR" dirty="0"/>
                        <a:t>Comprendre le web</a:t>
                      </a:r>
                    </a:p>
                  </a:txBody>
                  <a:tcPr/>
                </a:tc>
                <a:tc>
                  <a:txBody>
                    <a:bodyPr/>
                    <a:lstStyle/>
                    <a:p>
                      <a:pPr algn="ctr"/>
                      <a:r>
                        <a:rPr lang="fr-FR" dirty="0"/>
                        <a:t>Apprenez à programmez en C</a:t>
                      </a:r>
                    </a:p>
                  </a:txBody>
                  <a:tcPr/>
                </a:tc>
                <a:tc>
                  <a:txBody>
                    <a:bodyPr/>
                    <a:lstStyle/>
                    <a:p>
                      <a:pPr algn="ctr"/>
                      <a:r>
                        <a:rPr lang="fr-FR" sz="2400" b="1" i="0" u="none" strike="noStrike" kern="1200" baseline="0" dirty="0">
                          <a:solidFill>
                            <a:schemeClr val="lt1"/>
                          </a:solidFill>
                          <a:latin typeface="+mn-lt"/>
                          <a:ea typeface="+mn-ea"/>
                          <a:cs typeface="+mn-cs"/>
                        </a:rPr>
                        <a:t>Apprenez à créer votre site web avec HTML5 et CSS3</a:t>
                      </a:r>
                      <a:endParaRPr lang="fr-FR" dirty="0"/>
                    </a:p>
                  </a:txBody>
                  <a:tcPr/>
                </a:tc>
                <a:extLst>
                  <a:ext uri="{0D108BD9-81ED-4DB2-BD59-A6C34878D82A}">
                    <a16:rowId xmlns:a16="http://schemas.microsoft.com/office/drawing/2014/main" val="4015427447"/>
                  </a:ext>
                </a:extLst>
              </a:tr>
              <a:tr h="3570157">
                <a:tc>
                  <a:txBody>
                    <a:bodyPr/>
                    <a:lstStyle/>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800" b="0" i="0" u="none" strike="noStrike" kern="1200" dirty="0">
                          <a:solidFill>
                            <a:schemeClr val="dk1"/>
                          </a:solidFill>
                          <a:effectLst/>
                          <a:latin typeface="+mn-lt"/>
                          <a:ea typeface="+mn-ea"/>
                          <a:cs typeface="+mn-cs"/>
                        </a:rPr>
                        <a:t>Découvrez le web et ses origines</a:t>
                      </a:r>
                    </a:p>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800" b="0" i="0" u="none" strike="noStrike" kern="1200" dirty="0">
                          <a:solidFill>
                            <a:schemeClr val="dk1"/>
                          </a:solidFill>
                          <a:effectLst/>
                          <a:latin typeface="+mn-lt"/>
                          <a:ea typeface="+mn-ea"/>
                          <a:cs typeface="+mn-cs"/>
                        </a:rPr>
                        <a:t>Distinguez les différents langages du web</a:t>
                      </a:r>
                    </a:p>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800" b="0" i="0" u="none" strike="noStrike" kern="1200" dirty="0">
                          <a:solidFill>
                            <a:schemeClr val="dk1"/>
                          </a:solidFill>
                          <a:effectLst/>
                          <a:latin typeface="+mn-lt"/>
                          <a:ea typeface="+mn-ea"/>
                          <a:cs typeface="+mn-cs"/>
                        </a:rPr>
                        <a:t>Découvrez le fonctionnement du réseau</a:t>
                      </a:r>
                    </a:p>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800" b="0" i="0" u="none" strike="noStrike" kern="1200" dirty="0">
                          <a:solidFill>
                            <a:schemeClr val="dk1"/>
                          </a:solidFill>
                          <a:effectLst/>
                          <a:latin typeface="+mn-lt"/>
                          <a:ea typeface="+mn-ea"/>
                          <a:cs typeface="+mn-cs"/>
                        </a:rPr>
                        <a:t>Identifiez plusieurs métiers du web</a:t>
                      </a:r>
                    </a:p>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fr-FR" sz="2400" b="0" i="0" u="none" strike="noStrike" kern="1200" dirty="0">
                        <a:solidFill>
                          <a:schemeClr val="dk1"/>
                        </a:solidFill>
                        <a:effectLst/>
                        <a:latin typeface="+mn-lt"/>
                        <a:ea typeface="+mn-ea"/>
                        <a:cs typeface="+mn-cs"/>
                      </a:endParaRPr>
                    </a:p>
                    <a:p>
                      <a:pPr marL="342900" indent="-342900">
                        <a:buFont typeface="Arial" panose="020B0604020202020204" pitchFamily="34" charset="0"/>
                        <a:buChar char="•"/>
                      </a:pPr>
                      <a:endParaRPr lang="fr-FR" dirty="0"/>
                    </a:p>
                  </a:txBody>
                  <a:tcPr/>
                </a:tc>
                <a:tc>
                  <a:txBody>
                    <a:bodyPr/>
                    <a:lstStyle/>
                    <a:p>
                      <a:pPr marL="342900" indent="-342900">
                        <a:buFont typeface="Arial" panose="020B0604020202020204" pitchFamily="34" charset="0"/>
                        <a:buChar char="•"/>
                      </a:pPr>
                      <a:r>
                        <a:rPr lang="fr-FR" sz="1800" dirty="0"/>
                        <a:t>Connaître les bases du langage</a:t>
                      </a:r>
                    </a:p>
                    <a:p>
                      <a:pPr marL="342900" indent="-342900">
                        <a:buFont typeface="Arial" panose="020B0604020202020204" pitchFamily="34" charset="0"/>
                        <a:buChar char="•"/>
                      </a:pPr>
                      <a:r>
                        <a:rPr lang="fr-FR" sz="1800" dirty="0"/>
                        <a:t>Manipuler les pointeurs et les tableaux </a:t>
                      </a:r>
                    </a:p>
                    <a:p>
                      <a:pPr marL="342900" indent="-342900">
                        <a:buFont typeface="Arial" panose="020B0604020202020204" pitchFamily="34" charset="0"/>
                        <a:buChar char="•"/>
                      </a:pPr>
                      <a:r>
                        <a:rPr lang="fr-FR" sz="1800" dirty="0"/>
                        <a:t>Structurer les données </a:t>
                      </a:r>
                    </a:p>
                  </a:txBody>
                  <a:tcPr/>
                </a:tc>
                <a:tc>
                  <a:txBody>
                    <a:bodyPr/>
                    <a:lstStyle/>
                    <a:p>
                      <a:pPr marL="342900" indent="-342900">
                        <a:buFont typeface="Arial" panose="020B0604020202020204" pitchFamily="34" charset="0"/>
                        <a:buChar char="•"/>
                      </a:pPr>
                      <a:r>
                        <a:rPr lang="fr-FR" sz="1800" b="0" i="0" kern="1200" dirty="0">
                          <a:solidFill>
                            <a:schemeClr val="dk1"/>
                          </a:solidFill>
                          <a:effectLst/>
                          <a:latin typeface="+mn-lt"/>
                          <a:ea typeface="+mn-ea"/>
                          <a:cs typeface="+mn-cs"/>
                        </a:rPr>
                        <a:t>utiliser du code HTML</a:t>
                      </a:r>
                    </a:p>
                    <a:p>
                      <a:pPr marL="342900" indent="-342900">
                        <a:buFont typeface="Arial" panose="020B0604020202020204" pitchFamily="34" charset="0"/>
                        <a:buChar char="•"/>
                      </a:pPr>
                      <a:r>
                        <a:rPr lang="fr-FR" sz="1800" b="0" i="0" kern="1200" dirty="0">
                          <a:solidFill>
                            <a:schemeClr val="dk1"/>
                          </a:solidFill>
                          <a:effectLst/>
                          <a:latin typeface="+mn-lt"/>
                          <a:ea typeface="+mn-ea"/>
                          <a:cs typeface="+mn-cs"/>
                        </a:rPr>
                        <a:t>structurer une page web en HTML</a:t>
                      </a:r>
                    </a:p>
                    <a:p>
                      <a:pPr marL="342900" indent="-342900">
                        <a:buFont typeface="Arial" panose="020B0604020202020204" pitchFamily="34" charset="0"/>
                        <a:buChar char="•"/>
                      </a:pPr>
                      <a:r>
                        <a:rPr lang="fr-FR" sz="1800" b="0" i="0" kern="1200" dirty="0">
                          <a:solidFill>
                            <a:schemeClr val="dk1"/>
                          </a:solidFill>
                          <a:effectLst/>
                          <a:latin typeface="+mn-lt"/>
                          <a:ea typeface="+mn-ea"/>
                          <a:cs typeface="+mn-cs"/>
                        </a:rPr>
                        <a:t>utiliser du code CSS </a:t>
                      </a:r>
                    </a:p>
                    <a:p>
                      <a:pPr marL="342900" indent="-342900">
                        <a:buFont typeface="Arial" panose="020B0604020202020204" pitchFamily="34" charset="0"/>
                        <a:buChar char="•"/>
                      </a:pPr>
                      <a:r>
                        <a:rPr lang="fr-FR" sz="1800" b="0" i="0" kern="1200" dirty="0">
                          <a:solidFill>
                            <a:schemeClr val="dk1"/>
                          </a:solidFill>
                          <a:effectLst/>
                          <a:latin typeface="+mn-lt"/>
                          <a:ea typeface="+mn-ea"/>
                          <a:cs typeface="+mn-cs"/>
                        </a:rPr>
                        <a:t>mettre en forme une page web en CSS</a:t>
                      </a:r>
                    </a:p>
                    <a:p>
                      <a:pPr marL="342900" indent="-342900">
                        <a:buFont typeface="Arial" panose="020B0604020202020204" pitchFamily="34" charset="0"/>
                        <a:buChar char="•"/>
                      </a:pPr>
                      <a:r>
                        <a:rPr lang="fr-FR" sz="1800" b="0" i="0" kern="1200" dirty="0">
                          <a:solidFill>
                            <a:schemeClr val="dk1"/>
                          </a:solidFill>
                          <a:effectLst/>
                          <a:latin typeface="+mn-lt"/>
                          <a:ea typeface="+mn-ea"/>
                          <a:cs typeface="+mn-cs"/>
                        </a:rPr>
                        <a:t>organiser les éléments d’une page web grâce au CSS</a:t>
                      </a:r>
                    </a:p>
                    <a:p>
                      <a:pPr marL="342900" indent="-342900">
                        <a:buFont typeface="Arial" panose="020B0604020202020204" pitchFamily="34" charset="0"/>
                        <a:buChar char="•"/>
                      </a:pPr>
                      <a:r>
                        <a:rPr lang="fr-FR" sz="1800" b="0" i="0" kern="1200" dirty="0">
                          <a:solidFill>
                            <a:schemeClr val="dk1"/>
                          </a:solidFill>
                          <a:effectLst/>
                          <a:latin typeface="+mn-lt"/>
                          <a:ea typeface="+mn-ea"/>
                          <a:cs typeface="+mn-cs"/>
                        </a:rPr>
                        <a:t>modifier l'agencement d'une page HTML avec CSS</a:t>
                      </a:r>
                    </a:p>
                    <a:p>
                      <a:pPr marL="342900" indent="-342900">
                        <a:buFont typeface="Arial" panose="020B0604020202020204" pitchFamily="34" charset="0"/>
                        <a:buChar char="•"/>
                      </a:pPr>
                      <a:r>
                        <a:rPr lang="fr-FR" sz="1800" b="0" i="0" kern="1200" dirty="0">
                          <a:solidFill>
                            <a:schemeClr val="dk1"/>
                          </a:solidFill>
                          <a:effectLst/>
                          <a:latin typeface="+mn-lt"/>
                          <a:ea typeface="+mn-ea"/>
                          <a:cs typeface="+mn-cs"/>
                        </a:rPr>
                        <a:t>adapter une page pour les petites résolutions en CSS</a:t>
                      </a:r>
                      <a:endParaRPr lang="fr-FR" sz="1800" dirty="0"/>
                    </a:p>
                  </a:txBody>
                  <a:tcPr/>
                </a:tc>
                <a:extLst>
                  <a:ext uri="{0D108BD9-81ED-4DB2-BD59-A6C34878D82A}">
                    <a16:rowId xmlns:a16="http://schemas.microsoft.com/office/drawing/2014/main" val="2159426154"/>
                  </a:ext>
                </a:extLst>
              </a:tr>
            </a:tbl>
          </a:graphicData>
        </a:graphic>
      </p:graphicFrame>
      <p:sp>
        <p:nvSpPr>
          <p:cNvPr id="6" name="Rectangle 5">
            <a:extLst>
              <a:ext uri="{FF2B5EF4-FFF2-40B4-BE49-F238E27FC236}">
                <a16:creationId xmlns:a16="http://schemas.microsoft.com/office/drawing/2014/main" id="{BA47C4ED-951F-66AF-EA35-241E45F90FDB}"/>
              </a:ext>
            </a:extLst>
          </p:cNvPr>
          <p:cNvSpPr/>
          <p:nvPr/>
        </p:nvSpPr>
        <p:spPr>
          <a:xfrm>
            <a:off x="1197868" y="1484784"/>
            <a:ext cx="10657184" cy="5256584"/>
          </a:xfrm>
          <a:prstGeom prst="rect">
            <a:avLst/>
          </a:prstGeom>
          <a:noFill/>
          <a:ln w="3810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800"/>
          </a:p>
        </p:txBody>
      </p:sp>
    </p:spTree>
    <p:extLst>
      <p:ext uri="{BB962C8B-B14F-4D97-AF65-F5344CB8AC3E}">
        <p14:creationId xmlns:p14="http://schemas.microsoft.com/office/powerpoint/2010/main" val="23419111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7868" y="332656"/>
            <a:ext cx="10360501" cy="648072"/>
          </a:xfrm>
        </p:spPr>
        <p:txBody>
          <a:bodyPr>
            <a:normAutofit/>
          </a:bodyPr>
          <a:lstStyle/>
          <a:p>
            <a:pPr algn="ctr"/>
            <a:r>
              <a:rPr lang="en-US" b="1" dirty="0">
                <a:solidFill>
                  <a:schemeClr val="accent1"/>
                </a:solidFill>
              </a:rPr>
              <a:t>Projets en programmation</a:t>
            </a:r>
          </a:p>
        </p:txBody>
      </p:sp>
      <mc:AlternateContent xmlns:mc="http://schemas.openxmlformats.org/markup-compatibility/2006">
        <mc:Choice xmlns:am3d="http://schemas.microsoft.com/office/drawing/2017/model3d" Requires="am3d">
          <p:graphicFrame>
            <p:nvGraphicFramePr>
              <p:cNvPr id="9" name="3D Model 8" descr="All In One Computer">
                <a:extLst>
                  <a:ext uri="{FF2B5EF4-FFF2-40B4-BE49-F238E27FC236}">
                    <a16:creationId xmlns:a16="http://schemas.microsoft.com/office/drawing/2014/main" id="{4354B9EF-28D6-D544-247F-912103164E5C}"/>
                  </a:ext>
                </a:extLst>
              </p:cNvPr>
              <p:cNvGraphicFramePr>
                <a:graphicFrameLocks noChangeAspect="1"/>
              </p:cNvGraphicFramePr>
              <p:nvPr>
                <p:extLst>
                  <p:ext uri="{D42A27DB-BD31-4B8C-83A1-F6EECF244321}">
                    <p14:modId xmlns:p14="http://schemas.microsoft.com/office/powerpoint/2010/main" val="2099426034"/>
                  </p:ext>
                </p:extLst>
              </p:nvPr>
            </p:nvGraphicFramePr>
            <p:xfrm>
              <a:off x="1692973" y="1757996"/>
              <a:ext cx="3465335" cy="3903252"/>
            </p:xfrm>
            <a:graphic>
              <a:graphicData uri="http://schemas.microsoft.com/office/drawing/2017/model3d">
                <am3d:model3d r:embed="rId3">
                  <am3d:spPr>
                    <a:xfrm>
                      <a:off x="0" y="0"/>
                      <a:ext cx="3465335" cy="3903252"/>
                    </a:xfrm>
                    <a:prstGeom prst="rect">
                      <a:avLst/>
                    </a:prstGeom>
                  </am3d:spPr>
                  <am3d:camera>
                    <am3d:pos x="0" y="0" z="72010334"/>
                    <am3d:up dx="0" dy="36000000" dz="0"/>
                    <am3d:lookAt x="0" y="0" z="0"/>
                    <am3d:perspective fov="2700000"/>
                  </am3d:camera>
                  <am3d:trans>
                    <am3d:meterPerModelUnit n="1339501" d="1000000"/>
                    <am3d:preTrans dx="-485408" dy="-14998550" dz="5091385"/>
                    <am3d:scale>
                      <am3d:sx n="1000000" d="1000000"/>
                      <am3d:sy n="1000000" d="1000000"/>
                      <am3d:sz n="1000000" d="1000000"/>
                    </am3d:scale>
                    <am3d:rot ax="1200000"/>
                    <am3d:postTrans dx="0" dy="0" dz="0"/>
                  </am3d:trans>
                  <am3d:raster rName="Office3DRenderer" rVer="16.0.8326">
                    <am3d:blip r:embed="rId4"/>
                  </am3d:raster>
                  <am3d:objViewport viewportSz="538840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All In One Computer">
                <a:extLst>
                  <a:ext uri="{FF2B5EF4-FFF2-40B4-BE49-F238E27FC236}">
                    <a16:creationId xmlns:a16="http://schemas.microsoft.com/office/drawing/2014/main" id="{4354B9EF-28D6-D544-247F-912103164E5C}"/>
                  </a:ext>
                </a:extLst>
              </p:cNvPr>
              <p:cNvPicPr>
                <a:picLocks noGrp="1" noRot="1" noChangeAspect="1" noMove="1" noResize="1" noEditPoints="1" noAdjustHandles="1" noChangeArrowheads="1" noChangeShapeType="1" noCrop="1"/>
              </p:cNvPicPr>
              <p:nvPr/>
            </p:nvPicPr>
            <p:blipFill>
              <a:blip r:embed="rId4"/>
              <a:stretch>
                <a:fillRect/>
              </a:stretch>
            </p:blipFill>
            <p:spPr>
              <a:xfrm>
                <a:off x="1692973" y="1757996"/>
                <a:ext cx="3465335" cy="3903252"/>
              </a:xfrm>
              <a:prstGeom prst="rect">
                <a:avLst/>
              </a:prstGeom>
            </p:spPr>
          </p:pic>
        </mc:Fallback>
      </mc:AlternateContent>
      <p:sp>
        <p:nvSpPr>
          <p:cNvPr id="10" name="TextBox 9">
            <a:extLst>
              <a:ext uri="{FF2B5EF4-FFF2-40B4-BE49-F238E27FC236}">
                <a16:creationId xmlns:a16="http://schemas.microsoft.com/office/drawing/2014/main" id="{8709AA50-BC59-944A-33D2-E1A14A0AB764}"/>
              </a:ext>
            </a:extLst>
          </p:cNvPr>
          <p:cNvSpPr txBox="1"/>
          <p:nvPr/>
        </p:nvSpPr>
        <p:spPr>
          <a:xfrm>
            <a:off x="6238428" y="2132856"/>
            <a:ext cx="5688631" cy="523220"/>
          </a:xfrm>
          <a:prstGeom prst="rect">
            <a:avLst/>
          </a:prstGeom>
          <a:noFill/>
        </p:spPr>
        <p:txBody>
          <a:bodyPr wrap="square" rtlCol="0">
            <a:spAutoFit/>
          </a:bodyPr>
          <a:lstStyle/>
          <a:p>
            <a:pPr marL="457200" indent="-457200">
              <a:buFont typeface="Arial" panose="020B0604020202020204" pitchFamily="34" charset="0"/>
              <a:buChar char="•"/>
            </a:pPr>
            <a:r>
              <a:rPr lang="fr-FR" sz="2800" dirty="0"/>
              <a:t>JEU EN 2D - Python</a:t>
            </a:r>
          </a:p>
        </p:txBody>
      </p:sp>
      <p:sp>
        <p:nvSpPr>
          <p:cNvPr id="11" name="TextBox 10">
            <a:extLst>
              <a:ext uri="{FF2B5EF4-FFF2-40B4-BE49-F238E27FC236}">
                <a16:creationId xmlns:a16="http://schemas.microsoft.com/office/drawing/2014/main" id="{18AB78AC-8958-16A3-246B-E5C1AA5974E2}"/>
              </a:ext>
            </a:extLst>
          </p:cNvPr>
          <p:cNvSpPr txBox="1"/>
          <p:nvPr/>
        </p:nvSpPr>
        <p:spPr>
          <a:xfrm>
            <a:off x="6238428" y="2823972"/>
            <a:ext cx="5688631" cy="523220"/>
          </a:xfrm>
          <a:prstGeom prst="rect">
            <a:avLst/>
          </a:prstGeom>
          <a:noFill/>
        </p:spPr>
        <p:txBody>
          <a:bodyPr wrap="square" rtlCol="0">
            <a:spAutoFit/>
          </a:bodyPr>
          <a:lstStyle/>
          <a:p>
            <a:pPr marL="457200" indent="-457200">
              <a:buFont typeface="Arial" panose="020B0604020202020204" pitchFamily="34" charset="0"/>
              <a:buChar char="•"/>
            </a:pPr>
            <a:r>
              <a:rPr lang="fr-FR" sz="2800" dirty="0"/>
              <a:t>JEU PLUS OU MOINS - C</a:t>
            </a:r>
          </a:p>
        </p:txBody>
      </p:sp>
      <p:sp>
        <p:nvSpPr>
          <p:cNvPr id="12" name="TextBox 11">
            <a:extLst>
              <a:ext uri="{FF2B5EF4-FFF2-40B4-BE49-F238E27FC236}">
                <a16:creationId xmlns:a16="http://schemas.microsoft.com/office/drawing/2014/main" id="{D5B0D5FB-C01C-6817-0307-3D2B3CFB62F8}"/>
              </a:ext>
            </a:extLst>
          </p:cNvPr>
          <p:cNvSpPr txBox="1"/>
          <p:nvPr/>
        </p:nvSpPr>
        <p:spPr>
          <a:xfrm>
            <a:off x="6238428" y="3481844"/>
            <a:ext cx="5688631" cy="523220"/>
          </a:xfrm>
          <a:prstGeom prst="rect">
            <a:avLst/>
          </a:prstGeom>
          <a:noFill/>
        </p:spPr>
        <p:txBody>
          <a:bodyPr wrap="square" rtlCol="0">
            <a:spAutoFit/>
          </a:bodyPr>
          <a:lstStyle/>
          <a:p>
            <a:pPr marL="457200" indent="-457200">
              <a:buFont typeface="Arial" panose="020B0604020202020204" pitchFamily="34" charset="0"/>
              <a:buChar char="•"/>
            </a:pPr>
            <a:r>
              <a:rPr lang="fr-FR" sz="2800" dirty="0"/>
              <a:t>JEU PENDU - C</a:t>
            </a:r>
          </a:p>
        </p:txBody>
      </p:sp>
      <p:sp>
        <p:nvSpPr>
          <p:cNvPr id="13" name="TextBox 12">
            <a:extLst>
              <a:ext uri="{FF2B5EF4-FFF2-40B4-BE49-F238E27FC236}">
                <a16:creationId xmlns:a16="http://schemas.microsoft.com/office/drawing/2014/main" id="{4B8DB1F7-2F05-E531-ADC0-732F5721DE97}"/>
              </a:ext>
            </a:extLst>
          </p:cNvPr>
          <p:cNvSpPr txBox="1"/>
          <p:nvPr/>
        </p:nvSpPr>
        <p:spPr>
          <a:xfrm>
            <a:off x="6238428" y="4129916"/>
            <a:ext cx="5688631" cy="523220"/>
          </a:xfrm>
          <a:prstGeom prst="rect">
            <a:avLst/>
          </a:prstGeom>
          <a:noFill/>
        </p:spPr>
        <p:txBody>
          <a:bodyPr wrap="square" rtlCol="0">
            <a:spAutoFit/>
          </a:bodyPr>
          <a:lstStyle/>
          <a:p>
            <a:pPr marL="457200" indent="-457200">
              <a:buFont typeface="Arial" panose="020B0604020202020204" pitchFamily="34" charset="0"/>
              <a:buChar char="•"/>
            </a:pPr>
            <a:r>
              <a:rPr lang="fr-FR" sz="2800" dirty="0"/>
              <a:t>OS Virtuelle - C</a:t>
            </a:r>
          </a:p>
        </p:txBody>
      </p:sp>
      <p:sp>
        <p:nvSpPr>
          <p:cNvPr id="14" name="TextBox 13">
            <a:extLst>
              <a:ext uri="{FF2B5EF4-FFF2-40B4-BE49-F238E27FC236}">
                <a16:creationId xmlns:a16="http://schemas.microsoft.com/office/drawing/2014/main" id="{B3AA07FD-1234-B9A7-9B7B-D9982075B1BF}"/>
              </a:ext>
            </a:extLst>
          </p:cNvPr>
          <p:cNvSpPr txBox="1"/>
          <p:nvPr/>
        </p:nvSpPr>
        <p:spPr>
          <a:xfrm>
            <a:off x="6238428" y="4797152"/>
            <a:ext cx="5688631" cy="523220"/>
          </a:xfrm>
          <a:prstGeom prst="rect">
            <a:avLst/>
          </a:prstGeom>
          <a:noFill/>
        </p:spPr>
        <p:txBody>
          <a:bodyPr wrap="square" rtlCol="0">
            <a:spAutoFit/>
          </a:bodyPr>
          <a:lstStyle/>
          <a:p>
            <a:pPr marL="457200" indent="-457200">
              <a:buFont typeface="Arial" panose="020B0604020202020204" pitchFamily="34" charset="0"/>
              <a:buChar char="•"/>
            </a:pPr>
            <a:r>
              <a:rPr lang="fr-FR" sz="2800" dirty="0"/>
              <a:t>JEU DE OIE - JAVA</a:t>
            </a:r>
          </a:p>
        </p:txBody>
      </p:sp>
    </p:spTree>
    <p:extLst>
      <p:ext uri="{BB962C8B-B14F-4D97-AF65-F5344CB8AC3E}">
        <p14:creationId xmlns:p14="http://schemas.microsoft.com/office/powerpoint/2010/main" val="412318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7868" y="332656"/>
            <a:ext cx="10360501" cy="648072"/>
          </a:xfrm>
        </p:spPr>
        <p:txBody>
          <a:bodyPr>
            <a:normAutofit/>
          </a:bodyPr>
          <a:lstStyle/>
          <a:p>
            <a:pPr algn="ctr"/>
            <a:r>
              <a:rPr lang="en-US" b="1" dirty="0" err="1">
                <a:solidFill>
                  <a:schemeClr val="accent1"/>
                </a:solidFill>
              </a:rPr>
              <a:t>Mes</a:t>
            </a:r>
            <a:r>
              <a:rPr lang="en-US" b="1" dirty="0">
                <a:solidFill>
                  <a:schemeClr val="accent1"/>
                </a:solidFill>
              </a:rPr>
              <a:t> projets en programmation</a:t>
            </a:r>
          </a:p>
        </p:txBody>
      </p:sp>
      <mc:AlternateContent xmlns:mc="http://schemas.openxmlformats.org/markup-compatibility/2006">
        <mc:Choice xmlns:am3d="http://schemas.microsoft.com/office/drawing/2017/model3d" Requires="am3d">
          <p:graphicFrame>
            <p:nvGraphicFramePr>
              <p:cNvPr id="9" name="3D Model 8" descr="All In One Computer">
                <a:extLst>
                  <a:ext uri="{FF2B5EF4-FFF2-40B4-BE49-F238E27FC236}">
                    <a16:creationId xmlns:a16="http://schemas.microsoft.com/office/drawing/2014/main" id="{4354B9EF-28D6-D544-247F-912103164E5C}"/>
                  </a:ext>
                </a:extLst>
              </p:cNvPr>
              <p:cNvGraphicFramePr>
                <a:graphicFrameLocks noChangeAspect="1"/>
              </p:cNvGraphicFramePr>
              <p:nvPr>
                <p:extLst>
                  <p:ext uri="{D42A27DB-BD31-4B8C-83A1-F6EECF244321}">
                    <p14:modId xmlns:p14="http://schemas.microsoft.com/office/powerpoint/2010/main" val="2652265125"/>
                  </p:ext>
                </p:extLst>
              </p:nvPr>
            </p:nvGraphicFramePr>
            <p:xfrm>
              <a:off x="1491426" y="1293145"/>
              <a:ext cx="5467082" cy="5086102"/>
            </p:xfrm>
            <a:graphic>
              <a:graphicData uri="http://schemas.microsoft.com/office/drawing/2017/model3d">
                <am3d:model3d r:embed="rId3">
                  <am3d:spPr>
                    <a:xfrm>
                      <a:off x="0" y="0"/>
                      <a:ext cx="5467082" cy="5086102"/>
                    </a:xfrm>
                    <a:prstGeom prst="rect">
                      <a:avLst/>
                    </a:prstGeom>
                  </am3d:spPr>
                  <am3d:camera>
                    <am3d:pos x="0" y="0" z="72010334"/>
                    <am3d:up dx="0" dy="36000000" dz="0"/>
                    <am3d:lookAt x="0" y="0" z="0"/>
                    <am3d:perspective fov="2700000"/>
                  </am3d:camera>
                  <am3d:trans>
                    <am3d:meterPerModelUnit n="1339501" d="1000000"/>
                    <am3d:preTrans dx="-485408" dy="-14998550" dz="5091385"/>
                    <am3d:scale>
                      <am3d:sx n="1000000" d="1000000"/>
                      <am3d:sy n="1000000" d="1000000"/>
                      <am3d:sz n="1000000" d="1000000"/>
                    </am3d:scale>
                    <am3d:rot ax="774247" ay="2759133" az="561371"/>
                    <am3d:postTrans dx="0" dy="0" dz="0"/>
                  </am3d:trans>
                  <am3d:raster rName="Office3DRenderer" rVer="16.0.8326">
                    <am3d:blip r:embed="rId4"/>
                  </am3d:raster>
                  <am3d:objViewport viewportSz="672432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All In One Computer">
                <a:extLst>
                  <a:ext uri="{FF2B5EF4-FFF2-40B4-BE49-F238E27FC236}">
                    <a16:creationId xmlns:a16="http://schemas.microsoft.com/office/drawing/2014/main" id="{4354B9EF-28D6-D544-247F-912103164E5C}"/>
                  </a:ext>
                </a:extLst>
              </p:cNvPr>
              <p:cNvPicPr>
                <a:picLocks noGrp="1" noRot="1" noChangeAspect="1" noMove="1" noResize="1" noEditPoints="1" noAdjustHandles="1" noChangeArrowheads="1" noChangeShapeType="1" noCrop="1"/>
              </p:cNvPicPr>
              <p:nvPr/>
            </p:nvPicPr>
            <p:blipFill>
              <a:blip r:embed="rId4"/>
              <a:stretch>
                <a:fillRect/>
              </a:stretch>
            </p:blipFill>
            <p:spPr>
              <a:xfrm>
                <a:off x="1491426" y="1293145"/>
                <a:ext cx="5467082" cy="5086102"/>
              </a:xfrm>
              <a:prstGeom prst="rect">
                <a:avLst/>
              </a:prstGeom>
            </p:spPr>
          </p:pic>
        </mc:Fallback>
      </mc:AlternateContent>
      <p:sp>
        <p:nvSpPr>
          <p:cNvPr id="10" name="TextBox 9">
            <a:extLst>
              <a:ext uri="{FF2B5EF4-FFF2-40B4-BE49-F238E27FC236}">
                <a16:creationId xmlns:a16="http://schemas.microsoft.com/office/drawing/2014/main" id="{8709AA50-BC59-944A-33D2-E1A14A0AB764}"/>
              </a:ext>
            </a:extLst>
          </p:cNvPr>
          <p:cNvSpPr txBox="1"/>
          <p:nvPr/>
        </p:nvSpPr>
        <p:spPr>
          <a:xfrm>
            <a:off x="6238428" y="1268760"/>
            <a:ext cx="5688631" cy="769441"/>
          </a:xfrm>
          <a:prstGeom prst="rect">
            <a:avLst/>
          </a:prstGeom>
          <a:noFill/>
        </p:spPr>
        <p:txBody>
          <a:bodyPr wrap="square" rtlCol="0">
            <a:spAutoFit/>
          </a:bodyPr>
          <a:lstStyle/>
          <a:p>
            <a:pPr marL="457200" indent="-457200">
              <a:buFont typeface="Arial" panose="020B0604020202020204" pitchFamily="34" charset="0"/>
              <a:buChar char="•"/>
            </a:pPr>
            <a:r>
              <a:rPr lang="fr-FR" sz="4400" dirty="0"/>
              <a:t>JEU EN 2D - Python</a:t>
            </a:r>
          </a:p>
        </p:txBody>
      </p:sp>
      <p:sp>
        <p:nvSpPr>
          <p:cNvPr id="3" name="TextBox 2">
            <a:extLst>
              <a:ext uri="{FF2B5EF4-FFF2-40B4-BE49-F238E27FC236}">
                <a16:creationId xmlns:a16="http://schemas.microsoft.com/office/drawing/2014/main" id="{FC1F03F5-89F7-DC40-7CDE-4AF21F6D63CC}"/>
              </a:ext>
            </a:extLst>
          </p:cNvPr>
          <p:cNvSpPr txBox="1"/>
          <p:nvPr/>
        </p:nvSpPr>
        <p:spPr>
          <a:xfrm>
            <a:off x="6742484" y="1916832"/>
            <a:ext cx="4680520" cy="707886"/>
          </a:xfrm>
          <a:prstGeom prst="rect">
            <a:avLst/>
          </a:prstGeom>
          <a:noFill/>
        </p:spPr>
        <p:txBody>
          <a:bodyPr wrap="square" rtlCol="0">
            <a:spAutoFit/>
          </a:bodyPr>
          <a:lstStyle/>
          <a:p>
            <a:pPr algn="ctr"/>
            <a:r>
              <a:rPr lang="fr-FR" sz="2000" dirty="0"/>
              <a:t>Jeu de plateau avec des cases et des pions qui ressemble a un jeu de dame</a:t>
            </a:r>
          </a:p>
        </p:txBody>
      </p:sp>
      <p:sp>
        <p:nvSpPr>
          <p:cNvPr id="8" name="TextBox 7">
            <a:extLst>
              <a:ext uri="{FF2B5EF4-FFF2-40B4-BE49-F238E27FC236}">
                <a16:creationId xmlns:a16="http://schemas.microsoft.com/office/drawing/2014/main" id="{9DEAF32B-8407-1FD3-15A0-82FC36D152D8}"/>
              </a:ext>
            </a:extLst>
          </p:cNvPr>
          <p:cNvSpPr txBox="1"/>
          <p:nvPr/>
        </p:nvSpPr>
        <p:spPr>
          <a:xfrm>
            <a:off x="6238428" y="2546320"/>
            <a:ext cx="6408711" cy="738664"/>
          </a:xfrm>
          <a:prstGeom prst="rect">
            <a:avLst/>
          </a:prstGeom>
          <a:noFill/>
        </p:spPr>
        <p:txBody>
          <a:bodyPr wrap="square" rtlCol="0">
            <a:spAutoFit/>
          </a:bodyPr>
          <a:lstStyle/>
          <a:p>
            <a:pPr marL="457200" indent="-457200">
              <a:buFont typeface="Arial" panose="020B0604020202020204" pitchFamily="34" charset="0"/>
              <a:buChar char="•"/>
            </a:pPr>
            <a:r>
              <a:rPr lang="fr-FR" sz="4200" dirty="0"/>
              <a:t>JEU PLUS OU MOINS - C</a:t>
            </a:r>
          </a:p>
        </p:txBody>
      </p:sp>
      <p:sp>
        <p:nvSpPr>
          <p:cNvPr id="15" name="TextBox 14">
            <a:extLst>
              <a:ext uri="{FF2B5EF4-FFF2-40B4-BE49-F238E27FC236}">
                <a16:creationId xmlns:a16="http://schemas.microsoft.com/office/drawing/2014/main" id="{C405E73D-FF05-1B32-C980-B51ADD2D220F}"/>
              </a:ext>
            </a:extLst>
          </p:cNvPr>
          <p:cNvSpPr txBox="1"/>
          <p:nvPr/>
        </p:nvSpPr>
        <p:spPr>
          <a:xfrm>
            <a:off x="6742484" y="3153162"/>
            <a:ext cx="4680520" cy="707886"/>
          </a:xfrm>
          <a:prstGeom prst="rect">
            <a:avLst/>
          </a:prstGeom>
          <a:noFill/>
        </p:spPr>
        <p:txBody>
          <a:bodyPr wrap="square" rtlCol="0">
            <a:spAutoFit/>
          </a:bodyPr>
          <a:lstStyle/>
          <a:p>
            <a:pPr algn="ctr"/>
            <a:r>
              <a:rPr lang="fr-FR" sz="2000" dirty="0"/>
              <a:t>Jeu de hasard avec un but de trouver le bon nombre</a:t>
            </a:r>
          </a:p>
        </p:txBody>
      </p:sp>
      <p:sp>
        <p:nvSpPr>
          <p:cNvPr id="16" name="TextBox 15">
            <a:extLst>
              <a:ext uri="{FF2B5EF4-FFF2-40B4-BE49-F238E27FC236}">
                <a16:creationId xmlns:a16="http://schemas.microsoft.com/office/drawing/2014/main" id="{E7163316-8035-D005-DC05-E04A7434B267}"/>
              </a:ext>
            </a:extLst>
          </p:cNvPr>
          <p:cNvSpPr txBox="1"/>
          <p:nvPr/>
        </p:nvSpPr>
        <p:spPr>
          <a:xfrm>
            <a:off x="6238428" y="3717032"/>
            <a:ext cx="6408711" cy="738664"/>
          </a:xfrm>
          <a:prstGeom prst="rect">
            <a:avLst/>
          </a:prstGeom>
          <a:noFill/>
        </p:spPr>
        <p:txBody>
          <a:bodyPr wrap="square" rtlCol="0">
            <a:spAutoFit/>
          </a:bodyPr>
          <a:lstStyle/>
          <a:p>
            <a:pPr marL="457200" indent="-457200">
              <a:buFont typeface="Arial" panose="020B0604020202020204" pitchFamily="34" charset="0"/>
              <a:buChar char="•"/>
            </a:pPr>
            <a:r>
              <a:rPr lang="fr-FR" sz="4200" dirty="0"/>
              <a:t>JEU PENDU - C</a:t>
            </a:r>
          </a:p>
        </p:txBody>
      </p:sp>
      <p:sp>
        <p:nvSpPr>
          <p:cNvPr id="17" name="TextBox 16">
            <a:extLst>
              <a:ext uri="{FF2B5EF4-FFF2-40B4-BE49-F238E27FC236}">
                <a16:creationId xmlns:a16="http://schemas.microsoft.com/office/drawing/2014/main" id="{621E165B-1F0C-B5E5-BFFC-2A2A6FDE3879}"/>
              </a:ext>
            </a:extLst>
          </p:cNvPr>
          <p:cNvSpPr txBox="1"/>
          <p:nvPr/>
        </p:nvSpPr>
        <p:spPr>
          <a:xfrm>
            <a:off x="6742484" y="4377298"/>
            <a:ext cx="4680520" cy="707886"/>
          </a:xfrm>
          <a:prstGeom prst="rect">
            <a:avLst/>
          </a:prstGeom>
          <a:noFill/>
        </p:spPr>
        <p:txBody>
          <a:bodyPr wrap="square" rtlCol="0">
            <a:spAutoFit/>
          </a:bodyPr>
          <a:lstStyle/>
          <a:p>
            <a:pPr algn="ctr"/>
            <a:r>
              <a:rPr lang="fr-FR" sz="2000" dirty="0"/>
              <a:t>Jeu de Pendu avec un dictionnaire simple sur un terminal</a:t>
            </a:r>
          </a:p>
        </p:txBody>
      </p:sp>
      <p:sp>
        <p:nvSpPr>
          <p:cNvPr id="18" name="TextBox 17">
            <a:extLst>
              <a:ext uri="{FF2B5EF4-FFF2-40B4-BE49-F238E27FC236}">
                <a16:creationId xmlns:a16="http://schemas.microsoft.com/office/drawing/2014/main" id="{820CB414-77F0-11D3-C388-F2DEE7FBA007}"/>
              </a:ext>
            </a:extLst>
          </p:cNvPr>
          <p:cNvSpPr txBox="1"/>
          <p:nvPr/>
        </p:nvSpPr>
        <p:spPr>
          <a:xfrm>
            <a:off x="6238428" y="4922584"/>
            <a:ext cx="6408711" cy="738664"/>
          </a:xfrm>
          <a:prstGeom prst="rect">
            <a:avLst/>
          </a:prstGeom>
          <a:noFill/>
        </p:spPr>
        <p:txBody>
          <a:bodyPr wrap="square" rtlCol="0">
            <a:spAutoFit/>
          </a:bodyPr>
          <a:lstStyle/>
          <a:p>
            <a:pPr marL="457200" indent="-457200">
              <a:buFont typeface="Arial" panose="020B0604020202020204" pitchFamily="34" charset="0"/>
              <a:buChar char="•"/>
            </a:pPr>
            <a:r>
              <a:rPr lang="fr-FR" sz="4200" dirty="0"/>
              <a:t>OS Virtuelle - C</a:t>
            </a:r>
          </a:p>
        </p:txBody>
      </p:sp>
      <p:sp>
        <p:nvSpPr>
          <p:cNvPr id="20" name="TextBox 19">
            <a:extLst>
              <a:ext uri="{FF2B5EF4-FFF2-40B4-BE49-F238E27FC236}">
                <a16:creationId xmlns:a16="http://schemas.microsoft.com/office/drawing/2014/main" id="{CCA3CC83-03EB-FD55-CB22-3D86225AABDC}"/>
              </a:ext>
            </a:extLst>
          </p:cNvPr>
          <p:cNvSpPr txBox="1"/>
          <p:nvPr/>
        </p:nvSpPr>
        <p:spPr>
          <a:xfrm>
            <a:off x="6742484" y="5589240"/>
            <a:ext cx="4680520" cy="707886"/>
          </a:xfrm>
          <a:prstGeom prst="rect">
            <a:avLst/>
          </a:prstGeom>
          <a:noFill/>
        </p:spPr>
        <p:txBody>
          <a:bodyPr wrap="square" rtlCol="0">
            <a:spAutoFit/>
          </a:bodyPr>
          <a:lstStyle/>
          <a:p>
            <a:pPr algn="ctr"/>
            <a:r>
              <a:rPr lang="fr-FR" sz="2000" dirty="0"/>
              <a:t>Un système d’exploitation simplifié avec une gestion des droits et d’utilisateurs</a:t>
            </a:r>
          </a:p>
        </p:txBody>
      </p:sp>
    </p:spTree>
    <p:extLst>
      <p:ext uri="{BB962C8B-B14F-4D97-AF65-F5344CB8AC3E}">
        <p14:creationId xmlns:p14="http://schemas.microsoft.com/office/powerpoint/2010/main" val="33246157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000"/>
                                        <p:tgtEl>
                                          <p:spTgt spid="17"/>
                                        </p:tgtEl>
                                      </p:cBhvr>
                                    </p:animEffect>
                                    <p:anim calcmode="lin" valueType="num">
                                      <p:cBhvr>
                                        <p:cTn id="22" dur="1000" fill="hold"/>
                                        <p:tgtEl>
                                          <p:spTgt spid="17"/>
                                        </p:tgtEl>
                                        <p:attrNameLst>
                                          <p:attrName>ppt_x</p:attrName>
                                        </p:attrNameLst>
                                      </p:cBhvr>
                                      <p:tavLst>
                                        <p:tav tm="0">
                                          <p:val>
                                            <p:strVal val="#ppt_x"/>
                                          </p:val>
                                        </p:tav>
                                        <p:tav tm="100000">
                                          <p:val>
                                            <p:strVal val="#ppt_x"/>
                                          </p:val>
                                        </p:tav>
                                      </p:tavLst>
                                    </p:anim>
                                    <p:anim calcmode="lin" valueType="num">
                                      <p:cBhvr>
                                        <p:cTn id="2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1000"/>
                                        <p:tgtEl>
                                          <p:spTgt spid="20"/>
                                        </p:tgtEl>
                                      </p:cBhvr>
                                    </p:animEffect>
                                    <p:anim calcmode="lin" valueType="num">
                                      <p:cBhvr>
                                        <p:cTn id="29" dur="1000" fill="hold"/>
                                        <p:tgtEl>
                                          <p:spTgt spid="20"/>
                                        </p:tgtEl>
                                        <p:attrNameLst>
                                          <p:attrName>ppt_x</p:attrName>
                                        </p:attrNameLst>
                                      </p:cBhvr>
                                      <p:tavLst>
                                        <p:tav tm="0">
                                          <p:val>
                                            <p:strVal val="#ppt_x"/>
                                          </p:val>
                                        </p:tav>
                                        <p:tav tm="100000">
                                          <p:val>
                                            <p:strVal val="#ppt_x"/>
                                          </p:val>
                                        </p:tav>
                                      </p:tavLst>
                                    </p:anim>
                                    <p:anim calcmode="lin" valueType="num">
                                      <p:cBhvr>
                                        <p:cTn id="30"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P spid="17" grpId="0"/>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701924" y="548680"/>
            <a:ext cx="8938472" cy="864095"/>
          </a:xfrm>
        </p:spPr>
        <p:txBody>
          <a:bodyPr>
            <a:normAutofit/>
          </a:bodyPr>
          <a:lstStyle/>
          <a:p>
            <a:r>
              <a:rPr lang="en-US" dirty="0">
                <a:solidFill>
                  <a:schemeClr val="accent1"/>
                </a:solidFill>
              </a:rPr>
              <a:t>MA MOTIVATION</a:t>
            </a:r>
          </a:p>
        </p:txBody>
      </p:sp>
      <p:sp>
        <p:nvSpPr>
          <p:cNvPr id="5" name="Text Placeholder 4"/>
          <p:cNvSpPr>
            <a:spLocks noGrp="1"/>
          </p:cNvSpPr>
          <p:nvPr>
            <p:ph type="body" idx="1"/>
          </p:nvPr>
        </p:nvSpPr>
        <p:spPr>
          <a:xfrm>
            <a:off x="1125860" y="1844824"/>
            <a:ext cx="10945216" cy="3816424"/>
          </a:xfrm>
        </p:spPr>
        <p:txBody>
          <a:bodyPr>
            <a:normAutofit fontScale="92500" lnSpcReduction="10000"/>
          </a:bodyPr>
          <a:lstStyle/>
          <a:p>
            <a:pPr algn="l"/>
            <a:endParaRPr lang="fr-FR" sz="1800" b="0" i="0" u="none" strike="noStrike" baseline="0" dirty="0">
              <a:latin typeface="Times New Roman" panose="02020603050405020304" pitchFamily="18" charset="0"/>
            </a:endParaRPr>
          </a:p>
          <a:p>
            <a:pPr algn="l"/>
            <a:r>
              <a:rPr lang="fr-FR" sz="2500" dirty="0">
                <a:solidFill>
                  <a:schemeClr val="tx1"/>
                </a:solidFill>
                <a:latin typeface="+mj-lt"/>
              </a:rPr>
              <a:t> </a:t>
            </a:r>
            <a:r>
              <a:rPr lang="fr-FR" sz="2500" u="none" strike="noStrike" baseline="0" dirty="0">
                <a:solidFill>
                  <a:schemeClr val="tx1"/>
                </a:solidFill>
                <a:latin typeface="+mj-lt"/>
              </a:rPr>
              <a:t>Suite à mes deux premières années de licence en informatique à l’</a:t>
            </a:r>
            <a:r>
              <a:rPr lang="fr-FR" sz="2500" i="1" u="none" strike="noStrike" baseline="0" dirty="0">
                <a:solidFill>
                  <a:schemeClr val="tx1"/>
                </a:solidFill>
                <a:latin typeface="+mj-lt"/>
              </a:rPr>
              <a:t>Université Toulouse 3 –</a:t>
            </a:r>
            <a:r>
              <a:rPr lang="fr-FR" sz="2500" u="none" strike="noStrike" baseline="0" dirty="0">
                <a:solidFill>
                  <a:schemeClr val="tx1"/>
                </a:solidFill>
                <a:latin typeface="+mj-lt"/>
              </a:rPr>
              <a:t> </a:t>
            </a:r>
            <a:r>
              <a:rPr lang="fr-FR" sz="2500" i="1" u="none" strike="noStrike" baseline="0" dirty="0">
                <a:solidFill>
                  <a:schemeClr val="tx1"/>
                </a:solidFill>
                <a:latin typeface="+mj-lt"/>
              </a:rPr>
              <a:t>Paul Sabatier</a:t>
            </a:r>
            <a:r>
              <a:rPr lang="fr-FR" sz="2500" u="none" strike="noStrike" baseline="0" dirty="0">
                <a:solidFill>
                  <a:schemeClr val="tx1"/>
                </a:solidFill>
                <a:latin typeface="+mj-lt"/>
              </a:rPr>
              <a:t>, je souhaite me réorienter vers une FORMATION de développeur web / APPLICATION. L’enseignement très théorique propre aux études d’informatiques ne correspond pas à mes attentes.</a:t>
            </a:r>
          </a:p>
          <a:p>
            <a:pPr algn="l"/>
            <a:endParaRPr lang="fr-FR" sz="2500" u="none" strike="noStrike" baseline="0" dirty="0">
              <a:solidFill>
                <a:schemeClr val="tx1"/>
              </a:solidFill>
              <a:latin typeface="+mj-lt"/>
            </a:endParaRPr>
          </a:p>
          <a:p>
            <a:pPr algn="l"/>
            <a:r>
              <a:rPr lang="fr-FR" sz="2500" u="none" strike="noStrike" baseline="0" dirty="0">
                <a:solidFill>
                  <a:schemeClr val="tx1"/>
                </a:solidFill>
                <a:latin typeface="+mj-lt"/>
              </a:rPr>
              <a:t> </a:t>
            </a:r>
            <a:r>
              <a:rPr lang="fr-FR" sz="2500" b="0" i="0" dirty="0">
                <a:solidFill>
                  <a:schemeClr val="tx1"/>
                </a:solidFill>
                <a:effectLst/>
                <a:latin typeface="+mj-lt"/>
              </a:rPr>
              <a:t>Aujourd'hui je cherche une formation plus appliquée et dont le lien est clair avec le monde industriel contrairement à l'université qui était une formation plus théorique.</a:t>
            </a:r>
          </a:p>
          <a:p>
            <a:br>
              <a:rPr lang="fr-FR" sz="1600" dirty="0"/>
            </a:br>
            <a:endParaRPr lang="en-US" sz="5900" dirty="0">
              <a:solidFill>
                <a:schemeClr val="tx1"/>
              </a:solidFill>
              <a:latin typeface="+mj-lt"/>
            </a:endParaRPr>
          </a:p>
        </p:txBody>
      </p:sp>
    </p:spTree>
    <p:extLst>
      <p:ext uri="{BB962C8B-B14F-4D97-AF65-F5344CB8AC3E}">
        <p14:creationId xmlns:p14="http://schemas.microsoft.com/office/powerpoint/2010/main" val="4264977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text, application&#10;&#10;Description automatically generated">
            <a:extLst>
              <a:ext uri="{FF2B5EF4-FFF2-40B4-BE49-F238E27FC236}">
                <a16:creationId xmlns:a16="http://schemas.microsoft.com/office/drawing/2014/main" id="{3D63ECC0-DC51-7182-5C8C-DBFE5620FE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2204" y="960039"/>
            <a:ext cx="4032448" cy="5673929"/>
          </a:xfrm>
          <a:prstGeom prst="rect">
            <a:avLst/>
          </a:prstGeom>
        </p:spPr>
      </p:pic>
      <p:sp>
        <p:nvSpPr>
          <p:cNvPr id="6" name="Rectangle 5">
            <a:extLst>
              <a:ext uri="{FF2B5EF4-FFF2-40B4-BE49-F238E27FC236}">
                <a16:creationId xmlns:a16="http://schemas.microsoft.com/office/drawing/2014/main" id="{7EA474ED-53B4-69C7-452F-E1FE927BF6B3}"/>
              </a:ext>
            </a:extLst>
          </p:cNvPr>
          <p:cNvSpPr/>
          <p:nvPr/>
        </p:nvSpPr>
        <p:spPr>
          <a:xfrm>
            <a:off x="3862164" y="764704"/>
            <a:ext cx="4680520" cy="5976664"/>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800"/>
          </a:p>
        </p:txBody>
      </p:sp>
      <p:sp>
        <p:nvSpPr>
          <p:cNvPr id="12" name="TextBox 11">
            <a:extLst>
              <a:ext uri="{FF2B5EF4-FFF2-40B4-BE49-F238E27FC236}">
                <a16:creationId xmlns:a16="http://schemas.microsoft.com/office/drawing/2014/main" id="{F98B89DF-9F88-5C99-1FE8-3D54F54D5F55}"/>
              </a:ext>
            </a:extLst>
          </p:cNvPr>
          <p:cNvSpPr txBox="1"/>
          <p:nvPr/>
        </p:nvSpPr>
        <p:spPr>
          <a:xfrm>
            <a:off x="4438228" y="46365"/>
            <a:ext cx="3888432" cy="646331"/>
          </a:xfrm>
          <a:prstGeom prst="rect">
            <a:avLst/>
          </a:prstGeom>
          <a:noFill/>
        </p:spPr>
        <p:txBody>
          <a:bodyPr wrap="square" rtlCol="0">
            <a:spAutoFit/>
          </a:bodyPr>
          <a:lstStyle/>
          <a:p>
            <a:r>
              <a:rPr lang="fr-FR" sz="3600" b="1" i="0" dirty="0">
                <a:effectLst/>
                <a:latin typeface="+mj-lt"/>
              </a:rPr>
              <a:t>Curriculum Vitae</a:t>
            </a:r>
            <a:endParaRPr lang="fr-FR" sz="4400" dirty="0">
              <a:latin typeface="+mj-lt"/>
            </a:endParaRPr>
          </a:p>
        </p:txBody>
      </p:sp>
    </p:spTree>
    <p:extLst>
      <p:ext uri="{BB962C8B-B14F-4D97-AF65-F5344CB8AC3E}">
        <p14:creationId xmlns:p14="http://schemas.microsoft.com/office/powerpoint/2010/main" val="26720391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89CF2E2-74E8-CAC7-BA84-0C91F069B5C3}"/>
              </a:ext>
            </a:extLst>
          </p:cNvPr>
          <p:cNvSpPr txBox="1"/>
          <p:nvPr/>
        </p:nvSpPr>
        <p:spPr>
          <a:xfrm>
            <a:off x="909836" y="1412776"/>
            <a:ext cx="11233248" cy="1815882"/>
          </a:xfrm>
          <a:prstGeom prst="rect">
            <a:avLst/>
          </a:prstGeom>
          <a:noFill/>
        </p:spPr>
        <p:txBody>
          <a:bodyPr wrap="square">
            <a:spAutoFit/>
          </a:bodyPr>
          <a:lstStyle/>
          <a:p>
            <a:pPr algn="l"/>
            <a:endParaRPr lang="fr-FR" sz="2800" b="0" i="0" u="none" strike="noStrike" baseline="0" dirty="0">
              <a:solidFill>
                <a:srgbClr val="000000"/>
              </a:solidFill>
              <a:latin typeface="+mj-lt"/>
            </a:endParaRPr>
          </a:p>
          <a:p>
            <a:pPr algn="ctr"/>
            <a:r>
              <a:rPr lang="fr-FR" sz="2100" b="0" i="0" u="none" strike="noStrike" baseline="0" dirty="0"/>
              <a:t> Motivé, et prêt à apprendre, je pense avoir les qualités nécessaires pour intégrer la formation et réussir dans cette nouvelle voie. Je souhaite vous rencontrer afin de vous faire part de manière plus concrète des motivations qui m’animent quant à cette réorientation et de ma volonté de rejoindre votre établissement. </a:t>
            </a:r>
            <a:endParaRPr lang="fr-FR" sz="2100" dirty="0"/>
          </a:p>
        </p:txBody>
      </p:sp>
      <p:pic>
        <p:nvPicPr>
          <p:cNvPr id="11" name="Picture 10" descr="Logo, company name&#10;&#10;Description automatically generated">
            <a:extLst>
              <a:ext uri="{FF2B5EF4-FFF2-40B4-BE49-F238E27FC236}">
                <a16:creationId xmlns:a16="http://schemas.microsoft.com/office/drawing/2014/main" id="{09B220D4-14FB-5C52-4EE6-73179EA862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9916" y="4365104"/>
            <a:ext cx="2452829" cy="1656184"/>
          </a:xfrm>
          <a:prstGeom prst="rect">
            <a:avLst/>
          </a:prstGeom>
          <a:ln w="88900" cap="sq" cmpd="thickThin">
            <a:solidFill>
              <a:srgbClr val="000000"/>
            </a:solidFill>
            <a:prstDash val="solid"/>
            <a:miter lim="800000"/>
          </a:ln>
          <a:effectLst>
            <a:innerShdw blurRad="76200">
              <a:srgbClr val="000000"/>
            </a:innerShdw>
          </a:effectLst>
        </p:spPr>
      </p:pic>
      <p:pic>
        <p:nvPicPr>
          <p:cNvPr id="13" name="Picture 12" descr="Logo&#10;&#10;Description automatically generated">
            <a:extLst>
              <a:ext uri="{FF2B5EF4-FFF2-40B4-BE49-F238E27FC236}">
                <a16:creationId xmlns:a16="http://schemas.microsoft.com/office/drawing/2014/main" id="{C12ECD23-B761-A6A5-7B0F-CF13E16FB8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38228" y="4797152"/>
            <a:ext cx="4536504" cy="1178428"/>
          </a:xfrm>
          <a:prstGeom prst="rect">
            <a:avLst/>
          </a:prstGeom>
          <a:ln w="88900" cap="sq" cmpd="thickThin">
            <a:solidFill>
              <a:srgbClr val="000000"/>
            </a:solidFill>
            <a:prstDash val="solid"/>
            <a:miter lim="800000"/>
          </a:ln>
          <a:effectLst>
            <a:innerShdw blurRad="76200">
              <a:srgbClr val="000000"/>
            </a:innerShdw>
          </a:effectLst>
        </p:spPr>
      </p:pic>
      <p:pic>
        <p:nvPicPr>
          <p:cNvPr id="15" name="Picture 14" descr="Logo, company name&#10;&#10;Description automatically generated">
            <a:extLst>
              <a:ext uri="{FF2B5EF4-FFF2-40B4-BE49-F238E27FC236}">
                <a16:creationId xmlns:a16="http://schemas.microsoft.com/office/drawing/2014/main" id="{E30A279F-58BA-4CB5-DBF9-0A1F322EEC8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8788" y="4221088"/>
            <a:ext cx="2160240" cy="1728192"/>
          </a:xfrm>
          <a:prstGeom prst="rect">
            <a:avLst/>
          </a:prstGeom>
        </p:spPr>
      </p:pic>
    </p:spTree>
    <p:extLst>
      <p:ext uri="{BB962C8B-B14F-4D97-AF65-F5344CB8AC3E}">
        <p14:creationId xmlns:p14="http://schemas.microsoft.com/office/powerpoint/2010/main" val="3977108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2.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711</TotalTime>
  <Words>423</Words>
  <Application>Microsoft Office PowerPoint</Application>
  <PresentationFormat>Custom</PresentationFormat>
  <Paragraphs>55</Paragraphs>
  <Slides>10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Tech 16x9</vt:lpstr>
      <vt:lpstr>KAMICHE MOHAMED</vt:lpstr>
      <vt:lpstr>PARCOURS SCOLAIRE </vt:lpstr>
      <vt:lpstr>Compétences Techniques eu durant la formation à l’Université </vt:lpstr>
      <vt:lpstr>Compétences Techniques eu durant des cours en ligne sur la plateforme OpenClassrooms </vt:lpstr>
      <vt:lpstr>Projets en programmation</vt:lpstr>
      <vt:lpstr>Mes projets en programmation</vt:lpstr>
      <vt:lpstr>MA MOTIVATION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KAMICHE MOHAMED</dc:title>
  <dc:creator>O365</dc:creator>
  <cp:lastModifiedBy>O365</cp:lastModifiedBy>
  <cp:revision>3</cp:revision>
  <dcterms:created xsi:type="dcterms:W3CDTF">2022-09-08T10:24:44Z</dcterms:created>
  <dcterms:modified xsi:type="dcterms:W3CDTF">2022-09-09T12:28:00Z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